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95" r:id="rId2"/>
    <p:sldId id="297" r:id="rId3"/>
    <p:sldId id="304" r:id="rId4"/>
    <p:sldId id="324" r:id="rId5"/>
    <p:sldId id="325" r:id="rId6"/>
    <p:sldId id="306" r:id="rId7"/>
    <p:sldId id="326" r:id="rId8"/>
    <p:sldId id="327" r:id="rId9"/>
    <p:sldId id="31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F907"/>
    <a:srgbClr val="FC4B04"/>
    <a:srgbClr val="FFC000"/>
    <a:srgbClr val="E7D7BE"/>
    <a:srgbClr val="87B7BB"/>
    <a:srgbClr val="F1B92E"/>
    <a:srgbClr val="447D91"/>
    <a:srgbClr val="D94E39"/>
    <a:srgbClr val="FB716F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4" autoAdjust="0"/>
    <p:restoredTop sz="95214" autoAdjust="0"/>
  </p:normalViewPr>
  <p:slideViewPr>
    <p:cSldViewPr snapToGrid="0">
      <p:cViewPr varScale="1">
        <p:scale>
          <a:sx n="84" d="100"/>
          <a:sy n="84" d="100"/>
        </p:scale>
        <p:origin x="1051" y="41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F7947-6078-442F-8FCB-C2CDC0B82743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24692-EC20-4CC4-A121-85C438EB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24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기존 </a:t>
            </a:r>
            <a:r>
              <a:rPr lang="ko-KR" altLang="en-US" dirty="0" err="1"/>
              <a:t>중간발표떄와</a:t>
            </a:r>
            <a:r>
              <a:rPr lang="ko-KR" altLang="en-US" dirty="0"/>
              <a:t> 동일한 </a:t>
            </a:r>
            <a:r>
              <a:rPr lang="en-US" altLang="ko-KR" dirty="0" err="1"/>
              <a:t>kt</a:t>
            </a:r>
            <a:r>
              <a:rPr lang="ko-KR" altLang="en-US" dirty="0"/>
              <a:t>에서 제공하는 카드데이터를 사용하였습니다</a:t>
            </a:r>
            <a:r>
              <a:rPr lang="en-US" altLang="ko-KR" dirty="0"/>
              <a:t>, </a:t>
            </a:r>
            <a:r>
              <a:rPr lang="ko-KR" altLang="en-US" dirty="0"/>
              <a:t>추가적으로 유동인구데이터 그리고 </a:t>
            </a:r>
            <a:r>
              <a:rPr lang="ko-KR" altLang="en-US" dirty="0" err="1"/>
              <a:t>누적확진자수</a:t>
            </a:r>
            <a:r>
              <a:rPr lang="ko-KR" altLang="en-US" dirty="0"/>
              <a:t> 데이터를 사용하였습니다</a:t>
            </a:r>
            <a:r>
              <a:rPr lang="en-US" altLang="ko-KR" dirty="0"/>
              <a:t>. </a:t>
            </a:r>
            <a:r>
              <a:rPr lang="ko-KR" altLang="en-US" dirty="0"/>
              <a:t>카드데이터는 </a:t>
            </a:r>
            <a:r>
              <a:rPr lang="en-US" altLang="ko-KR" dirty="0"/>
              <a:t>2020</a:t>
            </a:r>
            <a:r>
              <a:rPr lang="ko-KR" altLang="en-US" dirty="0"/>
              <a:t>년 상반기에 해당하는 </a:t>
            </a:r>
            <a:r>
              <a:rPr lang="en-US" altLang="ko-KR" dirty="0"/>
              <a:t>1~6</a:t>
            </a:r>
            <a:r>
              <a:rPr lang="ko-KR" altLang="en-US" dirty="0"/>
              <a:t>월까지 제공되었습니다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1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확산기</a:t>
            </a:r>
            <a:r>
              <a:rPr lang="ko-KR" altLang="en-US" dirty="0"/>
              <a:t> 안정기를 정하는 기준은 정책 혹은 행정명령에 근거하였습니다</a:t>
            </a:r>
            <a:r>
              <a:rPr lang="en-US" altLang="ko-KR" dirty="0"/>
              <a:t>. </a:t>
            </a:r>
            <a:r>
              <a:rPr lang="ko-KR" altLang="en-US" dirty="0"/>
              <a:t>기존에 </a:t>
            </a:r>
            <a:r>
              <a:rPr lang="en-US" altLang="ko-KR" dirty="0"/>
              <a:t>2</a:t>
            </a:r>
            <a:r>
              <a:rPr lang="ko-KR" altLang="en-US" dirty="0"/>
              <a:t>월 마지막주부터 대구 경북 집단감염으로 심각성이 날로 높아져가는데</a:t>
            </a:r>
            <a:r>
              <a:rPr lang="en-US" altLang="ko-KR" dirty="0"/>
              <a:t>, 3.1</a:t>
            </a:r>
            <a:r>
              <a:rPr lang="ko-KR" altLang="en-US" dirty="0"/>
              <a:t>일부터 새로운 치료체계가 개정되고</a:t>
            </a:r>
            <a:r>
              <a:rPr lang="en-US" altLang="ko-KR" dirty="0"/>
              <a:t>, </a:t>
            </a:r>
            <a:r>
              <a:rPr lang="ko-KR" altLang="en-US" dirty="0"/>
              <a:t>신천지 이슈 뿐만 아니라 최초로 마스크 공급에 관한 이야기가 브리핑에 등장합니다</a:t>
            </a:r>
            <a:r>
              <a:rPr lang="en-US" altLang="ko-KR" dirty="0"/>
              <a:t>. </a:t>
            </a:r>
            <a:r>
              <a:rPr lang="ko-KR" altLang="en-US" dirty="0"/>
              <a:t>이는 범국민적으로 코로나의 두려움이 퍼졌음을 알 수 있고</a:t>
            </a:r>
            <a:r>
              <a:rPr lang="en-US" altLang="ko-KR" dirty="0"/>
              <a:t>, </a:t>
            </a:r>
            <a:r>
              <a:rPr lang="ko-KR" altLang="en-US" dirty="0"/>
              <a:t>제일 중요한점은 </a:t>
            </a:r>
            <a:r>
              <a:rPr lang="en-US" altLang="ko-KR" dirty="0"/>
              <a:t>3.1</a:t>
            </a:r>
            <a:r>
              <a:rPr lang="ko-KR" altLang="en-US" dirty="0"/>
              <a:t>일부터 사회적 거리두기가 브리핑에 등장합니다</a:t>
            </a:r>
            <a:r>
              <a:rPr lang="en-US" altLang="ko-KR" dirty="0"/>
              <a:t>. </a:t>
            </a:r>
            <a:r>
              <a:rPr lang="ko-KR" altLang="en-US" dirty="0"/>
              <a:t>사회적 거리두기의 시작은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일이지만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3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4.19</a:t>
            </a:r>
            <a:r>
              <a:rPr lang="ko-KR" altLang="en-US" dirty="0"/>
              <a:t>일 부터 국립공원</a:t>
            </a:r>
            <a:r>
              <a:rPr lang="en-US" altLang="ko-KR" dirty="0"/>
              <a:t>,</a:t>
            </a:r>
            <a:r>
              <a:rPr lang="ko-KR" altLang="en-US" dirty="0"/>
              <a:t>자연휴양림과 같은 실외 분산 시설들이 운영 재개하고</a:t>
            </a:r>
            <a:r>
              <a:rPr lang="en-US" altLang="ko-KR" dirty="0"/>
              <a:t>, </a:t>
            </a:r>
            <a:r>
              <a:rPr lang="ko-KR" altLang="en-US" dirty="0"/>
              <a:t>실외 밀집시설은 분산을 조건으로 제한적으로 운영합니다</a:t>
            </a:r>
            <a:r>
              <a:rPr lang="en-US" altLang="ko-KR" dirty="0"/>
              <a:t>, </a:t>
            </a:r>
            <a:r>
              <a:rPr lang="ko-KR" altLang="en-US" dirty="0"/>
              <a:t>그리고 완화된 형태의 거리두기는 </a:t>
            </a:r>
            <a:r>
              <a:rPr lang="ko-KR" altLang="en-US" dirty="0" err="1"/>
              <a:t>생활속</a:t>
            </a:r>
            <a:r>
              <a:rPr lang="ko-KR" altLang="en-US" dirty="0"/>
              <a:t> 거리두기라는 이름으로 이행을 준비합니다</a:t>
            </a:r>
            <a:r>
              <a:rPr lang="en-US" altLang="ko-KR" dirty="0"/>
              <a:t>. </a:t>
            </a:r>
            <a:r>
              <a:rPr lang="ko-KR" altLang="en-US" dirty="0"/>
              <a:t>또한 마스크 구매 규제가 </a:t>
            </a:r>
            <a:r>
              <a:rPr lang="ko-KR" altLang="en-US" dirty="0" err="1"/>
              <a:t>완화되는점도</a:t>
            </a:r>
            <a:r>
              <a:rPr lang="ko-KR" altLang="en-US" dirty="0"/>
              <a:t> 안정기의 시작으로 적합하다고 판단하였습니다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72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91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65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4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33">
            <a:extLst>
              <a:ext uri="{FF2B5EF4-FFF2-40B4-BE49-F238E27FC236}">
                <a16:creationId xmlns:a16="http://schemas.microsoft.com/office/drawing/2014/main" id="{35C9B408-1FB9-46F8-B363-DE4111D6EBDE}"/>
              </a:ext>
            </a:extLst>
          </p:cNvPr>
          <p:cNvSpPr/>
          <p:nvPr/>
        </p:nvSpPr>
        <p:spPr>
          <a:xfrm>
            <a:off x="478737" y="68210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671282" y="2481209"/>
            <a:ext cx="6904234" cy="173633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45597" y="3526341"/>
            <a:ext cx="5278184" cy="5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45597" y="3526342"/>
            <a:ext cx="1620000" cy="5617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8705682" y="3429000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757502" y="3546543"/>
            <a:ext cx="393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GO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41305" y="3038901"/>
            <a:ext cx="486143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인한 서울특별시 지역별 매출 변화 </a:t>
            </a:r>
            <a:endParaRPr lang="en-US" altLang="ko-KR" sz="28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9037C-4F37-42C6-BFC6-920EBA539F8F}"/>
              </a:ext>
            </a:extLst>
          </p:cNvPr>
          <p:cNvSpPr txBox="1"/>
          <p:nvPr/>
        </p:nvSpPr>
        <p:spPr>
          <a:xfrm>
            <a:off x="5086039" y="4112119"/>
            <a:ext cx="2074719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경제정보분석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분반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20170595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원성연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20170629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20180588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이수민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20180621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정혜리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8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29987 -0.000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00065 -0.4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00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0013 -0.3983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00079 -0.4076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03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0013 -0.40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03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00026 -0.405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-3.54167E-6 -0.407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6" grpId="1" animBg="1"/>
      <p:bldP spid="8" grpId="0" animBg="1"/>
      <p:bldP spid="8" grpId="1" animBg="1"/>
      <p:bldP spid="8" grpId="2" animBg="1"/>
      <p:bldP spid="3" grpId="0" animBg="1"/>
      <p:bldP spid="3" grpId="1" animBg="1"/>
      <p:bldP spid="4" grpId="0"/>
      <p:bldP spid="4" grpId="1"/>
      <p:bldP spid="5" grpId="0"/>
      <p:bldP spid="5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575189" y="644968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E34703-3179-4833-B88F-2979B8C8EB5D}"/>
              </a:ext>
            </a:extLst>
          </p:cNvPr>
          <p:cNvGrpSpPr/>
          <p:nvPr/>
        </p:nvGrpSpPr>
        <p:grpSpPr>
          <a:xfrm>
            <a:off x="575189" y="222540"/>
            <a:ext cx="3185202" cy="908307"/>
            <a:chOff x="2811022" y="294480"/>
            <a:chExt cx="6569955" cy="908307"/>
          </a:xfrm>
        </p:grpSpPr>
        <p:sp>
          <p:nvSpPr>
            <p:cNvPr id="23" name="모서리가 둥근 직사각형 8">
              <a:extLst>
                <a:ext uri="{FF2B5EF4-FFF2-40B4-BE49-F238E27FC236}">
                  <a16:creationId xmlns:a16="http://schemas.microsoft.com/office/drawing/2014/main" id="{85A895B7-D477-4B9C-9011-CD2B74DE40FF}"/>
                </a:ext>
              </a:extLst>
            </p:cNvPr>
            <p:cNvSpPr/>
            <p:nvPr/>
          </p:nvSpPr>
          <p:spPr>
            <a:xfrm>
              <a:off x="2811022" y="294480"/>
              <a:ext cx="6569955" cy="90830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E6BD3DA-CAC5-4230-AD5E-FFDA4E4168FF}"/>
                </a:ext>
              </a:extLst>
            </p:cNvPr>
            <p:cNvSpPr/>
            <p:nvPr/>
          </p:nvSpPr>
          <p:spPr>
            <a:xfrm>
              <a:off x="8151423" y="487101"/>
              <a:ext cx="1072555" cy="4966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19CFA4E-CF2E-4B83-84F9-80ABE9FD1D11}"/>
                </a:ext>
              </a:extLst>
            </p:cNvPr>
            <p:cNvSpPr/>
            <p:nvPr/>
          </p:nvSpPr>
          <p:spPr>
            <a:xfrm>
              <a:off x="4066947" y="435367"/>
              <a:ext cx="4146930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0)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소개</a:t>
              </a:r>
              <a:endParaRPr lang="en-US" altLang="ko-KR" sz="2400" b="1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C682A46-A613-4A9A-83B2-D6FF93E6C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565" y="1097413"/>
            <a:ext cx="4560570" cy="115443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5BD68F-334A-44AD-8C79-DC20CA71DA84}"/>
              </a:ext>
            </a:extLst>
          </p:cNvPr>
          <p:cNvSpPr/>
          <p:nvPr/>
        </p:nvSpPr>
        <p:spPr>
          <a:xfrm>
            <a:off x="3939565" y="2475164"/>
            <a:ext cx="45605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~ 6.18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사이의 데이터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7E676F-B6AF-4AF8-ABED-F25CACD6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795" y="3298649"/>
            <a:ext cx="2656109" cy="162665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237335-DD8F-4FE0-ACB1-06063A113062}"/>
              </a:ext>
            </a:extLst>
          </p:cNvPr>
          <p:cNvSpPr/>
          <p:nvPr/>
        </p:nvSpPr>
        <p:spPr>
          <a:xfrm flipH="1">
            <a:off x="3939565" y="5334789"/>
            <a:ext cx="500284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카드데이터와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유동인구데이터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776">
        <p:fade/>
      </p:transition>
    </mc:Choice>
    <mc:Fallback xmlns="">
      <p:transition spd="med" advTm="2777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81806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694663-559B-4635-AB8C-7E29D725B9DE}"/>
              </a:ext>
            </a:extLst>
          </p:cNvPr>
          <p:cNvGrpSpPr/>
          <p:nvPr/>
        </p:nvGrpSpPr>
        <p:grpSpPr>
          <a:xfrm>
            <a:off x="2331700" y="181970"/>
            <a:ext cx="6569955" cy="908307"/>
            <a:chOff x="2811022" y="294480"/>
            <a:chExt cx="6569955" cy="90830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811022" y="294480"/>
              <a:ext cx="6569955" cy="90830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727282" y="487101"/>
              <a:ext cx="496696" cy="4966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16451" y="396802"/>
              <a:ext cx="3793026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1)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정책에 기반한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확산기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선정</a:t>
              </a:r>
              <a:endParaRPr lang="en-US" altLang="ko-KR" sz="2400" b="1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4604820" y="3902873"/>
            <a:ext cx="413590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공식적인 사회적 거리두기 시작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D61A43C-5CAB-4E79-9265-28ADEAF79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7" y="1380417"/>
            <a:ext cx="5715576" cy="19795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7EBAF0-CD83-4FB9-9C91-624A2BB37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7" y="3512938"/>
            <a:ext cx="9768840" cy="27432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C370940-630B-483A-99D3-3C4E9ADEC4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7" y="3902873"/>
            <a:ext cx="3893828" cy="15747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6F61EE-DC3C-4B51-B365-198702B97410}"/>
              </a:ext>
            </a:extLst>
          </p:cNvPr>
          <p:cNvSpPr txBox="1"/>
          <p:nvPr/>
        </p:nvSpPr>
        <p:spPr>
          <a:xfrm>
            <a:off x="6426568" y="1380417"/>
            <a:ext cx="435013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대표적인 코로나 관련 상반기 이슈들이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다뤄짐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06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06">
        <p:fade/>
      </p:transition>
    </mc:Choice>
    <mc:Fallback xmlns="">
      <p:transition spd="med" advTm="2320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694663-559B-4635-AB8C-7E29D725B9DE}"/>
              </a:ext>
            </a:extLst>
          </p:cNvPr>
          <p:cNvGrpSpPr/>
          <p:nvPr/>
        </p:nvGrpSpPr>
        <p:grpSpPr>
          <a:xfrm>
            <a:off x="2331700" y="181970"/>
            <a:ext cx="6569955" cy="908307"/>
            <a:chOff x="2811022" y="294480"/>
            <a:chExt cx="6569955" cy="90830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811022" y="294480"/>
              <a:ext cx="6569955" cy="90830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727282" y="487101"/>
              <a:ext cx="496696" cy="4966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16451" y="396802"/>
              <a:ext cx="5049780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1)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</a:t>
              </a:r>
              <a:r>
                <a:rPr lang="en-US" altLang="ko-KR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행정명령에 기반한 안정기 선정</a:t>
              </a:r>
              <a:endParaRPr lang="en-US" altLang="ko-KR" sz="2400" b="1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7000886" y="1482739"/>
            <a:ext cx="473391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완화된 형태의 사회적 거리두기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일부터는 생활 속 거리두기로 진행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E55A776-052F-483F-AA76-EF4AB5DFDC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5" y="1276918"/>
            <a:ext cx="6160049" cy="2211076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4B42533-9085-4CE9-959E-9B1F243259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5" y="3487994"/>
            <a:ext cx="6160049" cy="172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06">
        <p:fade/>
      </p:transition>
    </mc:Choice>
    <mc:Fallback xmlns="">
      <p:transition spd="med" advTm="2320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694663-559B-4635-AB8C-7E29D725B9DE}"/>
              </a:ext>
            </a:extLst>
          </p:cNvPr>
          <p:cNvGrpSpPr/>
          <p:nvPr/>
        </p:nvGrpSpPr>
        <p:grpSpPr>
          <a:xfrm>
            <a:off x="2331700" y="181970"/>
            <a:ext cx="6569955" cy="908307"/>
            <a:chOff x="2811022" y="294480"/>
            <a:chExt cx="6569955" cy="90830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811022" y="294480"/>
              <a:ext cx="6569955" cy="90830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727282" y="487101"/>
              <a:ext cx="496696" cy="4966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16451" y="396802"/>
              <a:ext cx="3175869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1)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데이터와 적합성 판단</a:t>
              </a:r>
              <a:endParaRPr lang="en-US" altLang="ko-KR" sz="2400" b="1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0C5C859-2517-438C-A220-B365B283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78" y="1482739"/>
            <a:ext cx="4215108" cy="143744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B5CA656-4F36-4E08-841A-E96EFE9C7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64" y="1480833"/>
            <a:ext cx="6065301" cy="143744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D22B1C-1AFD-4D7A-B2BE-38284495B2C4}"/>
              </a:ext>
            </a:extLst>
          </p:cNvPr>
          <p:cNvGrpSpPr/>
          <p:nvPr/>
        </p:nvGrpSpPr>
        <p:grpSpPr>
          <a:xfrm>
            <a:off x="701321" y="3105936"/>
            <a:ext cx="10789357" cy="2544550"/>
            <a:chOff x="706879" y="3037384"/>
            <a:chExt cx="10789357" cy="254455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A483F60-F636-4F2F-B7BB-BD1485867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879" y="3037384"/>
              <a:ext cx="5270092" cy="25445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49BCBAA-9BF3-4860-84E9-D38B8B903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3532" y="3037384"/>
              <a:ext cx="5572704" cy="2544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4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06">
        <p:fade/>
      </p:transition>
    </mc:Choice>
    <mc:Fallback xmlns="">
      <p:transition spd="med" advTm="2320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8981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9C61D816-D1F5-41BA-9569-6473B7CAC4B2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5ACF98-48CF-4CC0-A6B1-2E2FC39ACE18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BF67D-71FC-4DE1-9F61-F7EE14CA117A}"/>
              </a:ext>
            </a:extLst>
          </p:cNvPr>
          <p:cNvSpPr/>
          <p:nvPr/>
        </p:nvSpPr>
        <p:spPr>
          <a:xfrm>
            <a:off x="3116451" y="407330"/>
            <a:ext cx="4977645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안정기 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비교분석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분할</a:t>
            </a:r>
            <a:endParaRPr lang="en-US" altLang="ko-KR" sz="20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00ED9B-0988-4EA6-91CA-957A24FB56A6}"/>
              </a:ext>
            </a:extLst>
          </p:cNvPr>
          <p:cNvSpPr txBox="1"/>
          <p:nvPr/>
        </p:nvSpPr>
        <p:spPr>
          <a:xfrm>
            <a:off x="630071" y="5458084"/>
            <a:ext cx="51793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안정기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설정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FE5368-C3F0-451D-8BCB-ECEFA2D8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71" y="1488653"/>
            <a:ext cx="5375787" cy="38775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186534-9251-4EB9-BDC4-F528BB6A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751" y="1487289"/>
            <a:ext cx="5613762" cy="1248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E57528-2FF1-489F-B45C-0C20E377106E}"/>
              </a:ext>
            </a:extLst>
          </p:cNvPr>
          <p:cNvSpPr txBox="1"/>
          <p:nvPr/>
        </p:nvSpPr>
        <p:spPr>
          <a:xfrm>
            <a:off x="6060751" y="2827707"/>
            <a:ext cx="51793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구별 평균값으로 정리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68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10">
        <p:fade/>
      </p:transition>
    </mc:Choice>
    <mc:Fallback xmlns="">
      <p:transition spd="med" advTm="1501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9C61D816-D1F5-41BA-9569-6473B7CAC4B2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5ACF98-48CF-4CC0-A6B1-2E2FC39ACE18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BF67D-71FC-4DE1-9F61-F7EE14CA117A}"/>
              </a:ext>
            </a:extLst>
          </p:cNvPr>
          <p:cNvSpPr/>
          <p:nvPr/>
        </p:nvSpPr>
        <p:spPr>
          <a:xfrm>
            <a:off x="3116451" y="407330"/>
            <a:ext cx="45897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시각화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E5AC02-BC74-4839-BBAB-1505B74D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254" y="1287446"/>
            <a:ext cx="3049684" cy="4571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EC9B8C-F1D3-468E-9BB3-FA9F9BE4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2" y="1315637"/>
            <a:ext cx="7583110" cy="45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10">
        <p:fade/>
      </p:transition>
    </mc:Choice>
    <mc:Fallback xmlns="">
      <p:transition spd="med" advTm="1501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9C61D816-D1F5-41BA-9569-6473B7CAC4B2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5ACF98-48CF-4CC0-A6B1-2E2FC39ACE18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BF67D-71FC-4DE1-9F61-F7EE14CA117A}"/>
              </a:ext>
            </a:extLst>
          </p:cNvPr>
          <p:cNvSpPr/>
          <p:nvPr/>
        </p:nvSpPr>
        <p:spPr>
          <a:xfrm>
            <a:off x="3116451" y="407330"/>
            <a:ext cx="6277681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이태원 집단감염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시각화</a:t>
            </a:r>
            <a:endParaRPr lang="en-US" altLang="ko-KR" sz="20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55F1D-9680-4796-9F47-528176A6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022" y="1352649"/>
            <a:ext cx="6806276" cy="40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7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10">
        <p:fade/>
      </p:transition>
    </mc:Choice>
    <mc:Fallback xmlns="">
      <p:transition spd="med" advTm="1501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지역구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222707-4CE8-4BD2-8563-261DD1D5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601" y="1369889"/>
            <a:ext cx="2859490" cy="43195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EC4C77-C5D9-4109-9C69-29D1EEFA1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79" y="1369889"/>
            <a:ext cx="3049684" cy="457116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84EC9C-6EED-485A-9112-0C8856F12D8D}"/>
              </a:ext>
            </a:extLst>
          </p:cNvPr>
          <p:cNvSpPr/>
          <p:nvPr/>
        </p:nvSpPr>
        <p:spPr>
          <a:xfrm>
            <a:off x="3876675" y="3177661"/>
            <a:ext cx="1181100" cy="494227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9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549">
        <p:fade/>
      </p:transition>
    </mc:Choice>
    <mc:Fallback xmlns="">
      <p:transition spd="med" advTm="29549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259</Words>
  <Application>Microsoft Office PowerPoint</Application>
  <PresentationFormat>와이드스크린</PresentationFormat>
  <Paragraphs>35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나눔바른고딕</vt:lpstr>
      <vt:lpstr>맑은 고딕</vt:lpstr>
      <vt:lpstr>Arial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이 태연</cp:lastModifiedBy>
  <cp:revision>159</cp:revision>
  <dcterms:created xsi:type="dcterms:W3CDTF">2018-05-09T06:13:43Z</dcterms:created>
  <dcterms:modified xsi:type="dcterms:W3CDTF">2020-12-16T01:42:31Z</dcterms:modified>
</cp:coreProperties>
</file>